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8" r:id="rId1"/>
    <p:sldMasterId id="2147483780" r:id="rId2"/>
  </p:sldMasterIdLst>
  <p:notesMasterIdLst>
    <p:notesMasterId r:id="rId8"/>
  </p:notesMasterIdLst>
  <p:sldIdLst>
    <p:sldId id="258" r:id="rId3"/>
    <p:sldId id="287" r:id="rId4"/>
    <p:sldId id="288" r:id="rId5"/>
    <p:sldId id="289" r:id="rId6"/>
    <p:sldId id="290" r:id="rId7"/>
  </p:sldIdLst>
  <p:sldSz cx="9144000" cy="6858000" type="screen4x3"/>
  <p:notesSz cx="6797675" cy="9926638"/>
  <p:defaultTextStyle>
    <a:defPPr>
      <a:defRPr lang="de-DE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  <a:srgbClr val="17375E"/>
    <a:srgbClr val="558E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-116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960099-AF79-4A22-BAD1-4A21226727AB}" type="datetimeFigureOut">
              <a:rPr lang="de-DE" smtClean="0"/>
              <a:t>29.01.2018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B668B4-E692-4EDF-91D5-9D75A9E984B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5891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84AC-7266-4D37-8013-80BB010B442C}" type="datetimeFigureOut">
              <a:rPr lang="de-DE" smtClean="0"/>
              <a:t>29.01.2018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E81ED-A169-4909-97D8-1A157BCD8CD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7530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84AC-7266-4D37-8013-80BB010B442C}" type="datetimeFigureOut">
              <a:rPr lang="de-DE" smtClean="0"/>
              <a:t>29.01.2018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E81ED-A169-4909-97D8-1A157BCD8CD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093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84AC-7266-4D37-8013-80BB010B442C}" type="datetimeFigureOut">
              <a:rPr lang="de-DE" smtClean="0"/>
              <a:t>29.01.2018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E81ED-A169-4909-97D8-1A157BCD8CD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0278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2132856"/>
            <a:ext cx="7772400" cy="1470025"/>
          </a:xfrm>
        </p:spPr>
        <p:txBody>
          <a:bodyPr/>
          <a:lstStyle>
            <a:lvl1pPr>
              <a:defRPr>
                <a:solidFill>
                  <a:srgbClr val="004B9A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&lt;hier Dateiname eingeben&gt;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&lt;hier Autor eingeben&gt;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6D518C-3715-47E3-8F16-5215AA1F3372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&lt;hier Dateiname eingeben&gt;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&lt;hier Autor eingeben&gt;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300B3-D331-4D37-8543-D4164B0E73B1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038600" cy="478539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478539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&lt;hier Dateiname eingeben&gt;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&lt;hier Autor eingeben&gt;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8A6C0E-1C75-4617-A419-374EB8208CF5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304764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32857"/>
            <a:ext cx="4040188" cy="399330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304764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32857"/>
            <a:ext cx="4041775" cy="399330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&lt;hier Dateiname eingeben&gt;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&lt;hier Autor eingeben&gt;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C60C4B-FA15-4553-BF5B-D546A8ECF287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CDCA7C-380B-41C6-90C7-FCB745B8BBC6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&lt;hier Dateiname eingeben&gt;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&lt;hier Autor eingeben&gt;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AF4999-4BAD-4432-9A01-D7AD9A8AF004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3008313" cy="10081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836712"/>
            <a:ext cx="5111750" cy="528945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916832"/>
            <a:ext cx="3008313" cy="420933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&lt;hier Dateiname eingeben&gt;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&lt;hier Autor eingeben&gt;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32F4C0-7281-40C2-8402-787EBCC0EAC2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84AC-7266-4D37-8013-80BB010B442C}" type="datetimeFigureOut">
              <a:rPr lang="de-DE" smtClean="0"/>
              <a:t>29.01.2018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E81ED-A169-4909-97D8-1A157BCD8CD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8184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84AC-7266-4D37-8013-80BB010B442C}" type="datetimeFigureOut">
              <a:rPr lang="de-DE" smtClean="0"/>
              <a:t>29.01.2018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E81ED-A169-4909-97D8-1A157BCD8CD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1649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84AC-7266-4D37-8013-80BB010B442C}" type="datetimeFigureOut">
              <a:rPr lang="de-DE" smtClean="0"/>
              <a:t>29.01.2018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E81ED-A169-4909-97D8-1A157BCD8CD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6272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84AC-7266-4D37-8013-80BB010B442C}" type="datetimeFigureOut">
              <a:rPr lang="de-DE" smtClean="0"/>
              <a:t>29.01.2018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E81ED-A169-4909-97D8-1A157BCD8CD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4858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84AC-7266-4D37-8013-80BB010B442C}" type="datetimeFigureOut">
              <a:rPr lang="de-DE" smtClean="0"/>
              <a:t>29.01.2018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E81ED-A169-4909-97D8-1A157BCD8CD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2399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84AC-7266-4D37-8013-80BB010B442C}" type="datetimeFigureOut">
              <a:rPr lang="de-DE" smtClean="0"/>
              <a:t>29.01.2018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E81ED-A169-4909-97D8-1A157BCD8CD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9484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84AC-7266-4D37-8013-80BB010B442C}" type="datetimeFigureOut">
              <a:rPr lang="de-DE" smtClean="0"/>
              <a:t>29.01.2018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E81ED-A169-4909-97D8-1A157BCD8CD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675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84AC-7266-4D37-8013-80BB010B442C}" type="datetimeFigureOut">
              <a:rPr lang="de-DE" smtClean="0"/>
              <a:t>29.01.2018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E81ED-A169-4909-97D8-1A157BCD8CD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4440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.t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E84AC-7266-4D37-8013-80BB010B442C}" type="datetimeFigureOut">
              <a:rPr lang="de-DE" smtClean="0"/>
              <a:t>29.01.2018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E81ED-A169-4909-97D8-1A157BCD8CD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3177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2819"/>
            <a:ext cx="8686800" cy="500030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96652"/>
            <a:ext cx="6095020" cy="5040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8229600" cy="496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67544" y="6381328"/>
            <a:ext cx="2133600" cy="21602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r>
              <a:rPr lang="de-DE" dirty="0"/>
              <a:t>&lt;hier Dateiname eingeben&gt;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67544" y="6597352"/>
            <a:ext cx="2895600" cy="26064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r>
              <a:rPr lang="de-DE"/>
              <a:t>&lt;hier Autor eingeben&gt;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80F2DDB2-6741-4F30-8347-F72FB7D98F5E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7.png"/><Relationship Id="rId2" Type="http://schemas.openxmlformats.org/officeDocument/2006/relationships/hyperlink" Target="https://www.google.de/url?sa=i&amp;rct=j&amp;q=&amp;esrc=s&amp;source=images&amp;cd=&amp;cad=rja&amp;uact=8&amp;ved=0ahUKEwiz77nM4_zYAhWFJ1AKHXU0A0gQjRwIBw&amp;url=https://www.youtube.com/watch?v%3DQTVmhL-oi_Y&amp;psig=AOvVaw3nk5wFBB474pedUlAoU1ZC&amp;ust=1517301735286431" TargetMode="Externa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hyperlink" Target="https://www.google.de/url?sa=i&amp;rct=j&amp;q=&amp;esrc=s&amp;source=images&amp;cd=&amp;cad=rja&amp;uact=8&amp;ved=0ahUKEwjOuL-D4fzYAhXSbVAKHVEJBL4QjRwIBw&amp;url=https://www.comsol.it/multiphysics/mesh-refinement&amp;psig=AOvVaw1EhgyY6Gq_y46VAjEjS2ZJ&amp;ust=1517301051456664" TargetMode="Externa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96752"/>
            <a:ext cx="69596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>
            <a:extLst>
              <a:ext uri="{FF2B5EF4-FFF2-40B4-BE49-F238E27FC236}">
                <a16:creationId xmlns="" xmlns:a16="http://schemas.microsoft.com/office/drawing/2014/main" id="{49213A52-C8FA-4199-8991-2506A65D78C2}"/>
              </a:ext>
            </a:extLst>
          </p:cNvPr>
          <p:cNvSpPr/>
          <p:nvPr/>
        </p:nvSpPr>
        <p:spPr>
          <a:xfrm>
            <a:off x="899592" y="3573016"/>
            <a:ext cx="67292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spcBef>
                <a:spcPct val="20000"/>
              </a:spcBef>
            </a:pPr>
            <a:r>
              <a:rPr lang="de-DE" altLang="de-DE" sz="7200" b="1" dirty="0">
                <a:solidFill>
                  <a:schemeClr val="tx2"/>
                </a:solidFill>
                <a:latin typeface="Arial" charset="0"/>
              </a:rPr>
              <a:t>Technik &amp; Management </a:t>
            </a:r>
          </a:p>
        </p:txBody>
      </p:sp>
    </p:spTree>
    <p:extLst>
      <p:ext uri="{BB962C8B-B14F-4D97-AF65-F5344CB8AC3E}">
        <p14:creationId xmlns:p14="http://schemas.microsoft.com/office/powerpoint/2010/main" val="1757935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Stundentafel TG 11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CDCA7C-380B-41C6-90C7-FCB745B8BBC6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  <p:graphicFrame>
        <p:nvGraphicFramePr>
          <p:cNvPr id="6" name="Group 20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2822376"/>
              </p:ext>
            </p:extLst>
          </p:nvPr>
        </p:nvGraphicFramePr>
        <p:xfrm>
          <a:off x="805272" y="857262"/>
          <a:ext cx="7543800" cy="571271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9618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819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3341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1" marB="46801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Wochen-stunden</a:t>
                      </a:r>
                      <a:endParaRPr kumimoji="0" lang="de-DE" alt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1" marB="46801" anchor="ctr" horzOverflow="overflow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422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Technik &amp; Management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(Vorbehaltlich der Genehmigung ab Schuljahr 2018/2019)</a:t>
                      </a:r>
                    </a:p>
                  </a:txBody>
                  <a:tcPr marL="90000" marR="90000" marT="46801" marB="46801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6*</a:t>
                      </a:r>
                      <a:endParaRPr kumimoji="0" lang="de-DE" altLang="de-DE" sz="1800" b="1" i="0" u="none" strike="noStrike" cap="none" normalizeH="0" baseline="3000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sym typeface="Symbol" pitchFamily="18" charset="2"/>
                      </a:endParaRPr>
                    </a:p>
                  </a:txBody>
                  <a:tcPr marL="90000" marR="90000" marT="46801" marB="46801" anchor="ctr" horzOverflow="overflow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10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Deutsch</a:t>
                      </a:r>
                      <a:endParaRPr kumimoji="0" lang="de-DE" alt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339933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1" marB="46801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de-DE" altLang="de-DE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1" marB="46801" anchor="ctr" horzOverflow="overflow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79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Englisch</a:t>
                      </a:r>
                      <a:endParaRPr kumimoji="0" lang="de-DE" altLang="de-DE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1" marB="46801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de-DE" altLang="de-DE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1" marB="46801" anchor="ctr" horzOverflow="overflow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79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Mathematik</a:t>
                      </a:r>
                      <a:endParaRPr kumimoji="0" lang="de-DE" alt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339933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1" marB="46801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de-DE" altLang="de-DE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1" marB="46801" anchor="ctr" horzOverflow="overflow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79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Religionslehre bzw.  Ethik</a:t>
                      </a:r>
                      <a:endParaRPr kumimoji="0" lang="de-DE" altLang="de-DE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1" marB="46801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de-DE" altLang="de-DE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1" marB="46801" anchor="ctr" horzOverflow="overflow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79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Geschichte mit Gemeinschaftskunde</a:t>
                      </a:r>
                      <a:endParaRPr kumimoji="0" lang="de-DE" altLang="de-DE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1" marB="46801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de-DE" altLang="de-DE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1" marB="46801" anchor="ctr" horzOverflow="overflow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679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Physik</a:t>
                      </a:r>
                      <a:endParaRPr kumimoji="0" lang="de-DE" alt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1" marB="46801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4*</a:t>
                      </a:r>
                      <a:endParaRPr kumimoji="0" lang="de-DE" altLang="de-DE" sz="18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1" marB="46801" anchor="ctr" horzOverflow="overflow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679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Chemie</a:t>
                      </a:r>
                      <a:endParaRPr kumimoji="0" lang="de-DE" altLang="de-DE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1" marB="46801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de-DE" altLang="de-DE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1" marB="46801" anchor="ctr" horzOverflow="overflow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679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Sondergebiete der Technik (Praxis)</a:t>
                      </a:r>
                      <a:endParaRPr kumimoji="0" lang="de-DE" alt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1" marB="46801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2*</a:t>
                      </a:r>
                      <a:endParaRPr kumimoji="0" lang="de-DE" alt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1" marB="46801" anchor="ctr" horzOverflow="overflow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679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Computertechnik/</a:t>
                      </a:r>
                      <a:r>
                        <a:rPr kumimoji="0" lang="de-DE" altLang="de-DE" sz="18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Komm.+Medientechnik</a:t>
                      </a:r>
                      <a:endParaRPr kumimoji="0" lang="de-DE" alt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1" marB="46801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de-DE" alt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1" marB="46801" anchor="ctr" horzOverflow="overflow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679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Sport</a:t>
                      </a:r>
                      <a:endParaRPr kumimoji="0" lang="de-DE" altLang="de-DE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1" marB="46801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de-DE" altLang="de-DE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1" marB="46801" anchor="ctr" horzOverflow="overflow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679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Französisch/Spanisch für Anfänger</a:t>
                      </a:r>
                      <a:endParaRPr kumimoji="0" lang="de-DE" alt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339933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1" marB="46801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de-DE" alt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1" marB="46801" anchor="ctr" horzOverflow="overflow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679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AGs: Schach, Astronomie, Segelfliegen, Tauchen…</a:t>
                      </a:r>
                      <a:endParaRPr kumimoji="0" lang="de-DE" alt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1" marB="46801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de-DE" alt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1" marB="46801" anchor="ctr" horzOverflow="overflow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7" name="Rechteck 6"/>
          <p:cNvSpPr/>
          <p:nvPr/>
        </p:nvSpPr>
        <p:spPr>
          <a:xfrm>
            <a:off x="794928" y="1484784"/>
            <a:ext cx="7554144" cy="648072"/>
          </a:xfrm>
          <a:prstGeom prst="rect">
            <a:avLst/>
          </a:prstGeom>
          <a:solidFill>
            <a:srgbClr val="4F81BD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915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r Verbinder 5">
            <a:extLst>
              <a:ext uri="{FF2B5EF4-FFF2-40B4-BE49-F238E27FC236}">
                <a16:creationId xmlns="" xmlns:a16="http://schemas.microsoft.com/office/drawing/2014/main" id="{AC73CE68-C997-44C1-A23C-7898353F54C5}"/>
              </a:ext>
            </a:extLst>
          </p:cNvPr>
          <p:cNvCxnSpPr>
            <a:cxnSpLocks/>
            <a:stCxn id="3" idx="1"/>
          </p:cNvCxnSpPr>
          <p:nvPr/>
        </p:nvCxnSpPr>
        <p:spPr>
          <a:xfrm flipV="1">
            <a:off x="467544" y="800708"/>
            <a:ext cx="8064896" cy="56886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fik 10">
            <a:extLst>
              <a:ext uri="{FF2B5EF4-FFF2-40B4-BE49-F238E27FC236}">
                <a16:creationId xmlns="" xmlns:a16="http://schemas.microsoft.com/office/drawing/2014/main" id="{C39A22BC-49A9-496A-A184-4215D23363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950" y="2574259"/>
            <a:ext cx="3618391" cy="196467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Eingangsklasse: Technik und Management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4294967295"/>
          </p:nvPr>
        </p:nvSpPr>
        <p:spPr>
          <a:xfrm>
            <a:off x="467544" y="6381328"/>
            <a:ext cx="2133600" cy="216024"/>
          </a:xfrm>
        </p:spPr>
        <p:txBody>
          <a:bodyPr/>
          <a:lstStyle/>
          <a:p>
            <a:pPr>
              <a:defRPr/>
            </a:pPr>
            <a:r>
              <a:rPr lang="de-DE"/>
              <a:t>&lt;hier Dateiname eingeben&gt;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CDCA7C-380B-41C6-90C7-FCB745B8BBC6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  <p:pic>
        <p:nvPicPr>
          <p:cNvPr id="8" name="Grafik 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2" t="4953" r="33764" b="9871"/>
          <a:stretch/>
        </p:blipFill>
        <p:spPr bwMode="auto">
          <a:xfrm>
            <a:off x="3474423" y="3242159"/>
            <a:ext cx="1832103" cy="21907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feld 11">
            <a:extLst>
              <a:ext uri="{FF2B5EF4-FFF2-40B4-BE49-F238E27FC236}">
                <a16:creationId xmlns="" xmlns:a16="http://schemas.microsoft.com/office/drawing/2014/main" id="{A4A181AB-26A1-4330-9B00-38490E37C34A}"/>
              </a:ext>
            </a:extLst>
          </p:cNvPr>
          <p:cNvSpPr txBox="1"/>
          <p:nvPr/>
        </p:nvSpPr>
        <p:spPr>
          <a:xfrm rot="19531921">
            <a:off x="428870" y="5306206"/>
            <a:ext cx="20596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Management 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="" xmlns:a16="http://schemas.microsoft.com/office/drawing/2014/main" id="{075AC797-607B-467D-B6AE-40382A1CD885}"/>
              </a:ext>
            </a:extLst>
          </p:cNvPr>
          <p:cNvSpPr txBox="1"/>
          <p:nvPr/>
        </p:nvSpPr>
        <p:spPr>
          <a:xfrm rot="19489942">
            <a:off x="6715556" y="1440369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tx2"/>
                </a:solidFill>
              </a:rPr>
              <a:t>Technik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="" xmlns:a16="http://schemas.microsoft.com/office/drawing/2014/main" id="{448F0FC7-7DD9-425D-A113-D77193843BC6}"/>
              </a:ext>
            </a:extLst>
          </p:cNvPr>
          <p:cNvSpPr txBox="1"/>
          <p:nvPr/>
        </p:nvSpPr>
        <p:spPr>
          <a:xfrm rot="1879129">
            <a:off x="750650" y="1603184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Buchführung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="" xmlns:a16="http://schemas.microsoft.com/office/drawing/2014/main" id="{4485D0A6-FD7E-460F-B192-FD2A169C3594}"/>
              </a:ext>
            </a:extLst>
          </p:cNvPr>
          <p:cNvSpPr txBox="1"/>
          <p:nvPr/>
        </p:nvSpPr>
        <p:spPr>
          <a:xfrm rot="769022">
            <a:off x="285801" y="3252007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BWL-Labor</a:t>
            </a:r>
          </a:p>
          <a:p>
            <a:r>
              <a:rPr lang="de-DE" dirty="0"/>
              <a:t>IUS z.B. SAP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="" xmlns:a16="http://schemas.microsoft.com/office/drawing/2014/main" id="{34DAAD4C-B601-40D4-BA2D-0F9E04FE375D}"/>
              </a:ext>
            </a:extLst>
          </p:cNvPr>
          <p:cNvSpPr txBox="1"/>
          <p:nvPr/>
        </p:nvSpPr>
        <p:spPr>
          <a:xfrm rot="2573647">
            <a:off x="2312710" y="1542052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Lagerhaltung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="" xmlns:a16="http://schemas.microsoft.com/office/drawing/2014/main" id="{1C825313-28F5-44AA-830D-61D3DBE93C9B}"/>
              </a:ext>
            </a:extLst>
          </p:cNvPr>
          <p:cNvSpPr txBox="1"/>
          <p:nvPr/>
        </p:nvSpPr>
        <p:spPr>
          <a:xfrm rot="2727742">
            <a:off x="3760142" y="1517054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Vertragsrecht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="" xmlns:a16="http://schemas.microsoft.com/office/drawing/2014/main" id="{8EA33334-6C21-4A22-BEDF-563F8CB0298C}"/>
              </a:ext>
            </a:extLst>
          </p:cNvPr>
          <p:cNvSpPr txBox="1"/>
          <p:nvPr/>
        </p:nvSpPr>
        <p:spPr>
          <a:xfrm rot="953026">
            <a:off x="2081080" y="5626885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tx2"/>
                </a:solidFill>
              </a:rPr>
              <a:t>Werkstoffe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="" xmlns:a16="http://schemas.microsoft.com/office/drawing/2014/main" id="{B0555067-3D55-4E1D-967F-F093A48E2B7C}"/>
              </a:ext>
            </a:extLst>
          </p:cNvPr>
          <p:cNvSpPr txBox="1"/>
          <p:nvPr/>
        </p:nvSpPr>
        <p:spPr>
          <a:xfrm rot="1340111">
            <a:off x="4508890" y="5377142"/>
            <a:ext cx="29788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tx2"/>
                </a:solidFill>
              </a:rPr>
              <a:t>Technische Kommunikation CAD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="" xmlns:a16="http://schemas.microsoft.com/office/drawing/2014/main" id="{E21EF755-40E0-4DF0-B769-2327671837C8}"/>
              </a:ext>
            </a:extLst>
          </p:cNvPr>
          <p:cNvSpPr txBox="1"/>
          <p:nvPr/>
        </p:nvSpPr>
        <p:spPr>
          <a:xfrm>
            <a:off x="5427851" y="4422175"/>
            <a:ext cx="29788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tx2"/>
                </a:solidFill>
              </a:rPr>
              <a:t>Grundlagen der Elektrotechnik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="" xmlns:a16="http://schemas.microsoft.com/office/drawing/2014/main" id="{7F2E19D3-EB19-433B-B384-457A5C6F3E40}"/>
              </a:ext>
            </a:extLst>
          </p:cNvPr>
          <p:cNvSpPr txBox="1"/>
          <p:nvPr/>
        </p:nvSpPr>
        <p:spPr>
          <a:xfrm rot="21102894">
            <a:off x="5955112" y="3554078"/>
            <a:ext cx="2978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tx2"/>
                </a:solidFill>
              </a:rPr>
              <a:t>Fertigungstechnik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="" xmlns:a16="http://schemas.microsoft.com/office/drawing/2014/main" id="{CE456E55-111E-4576-9DB8-9B0924F4D35B}"/>
              </a:ext>
            </a:extLst>
          </p:cNvPr>
          <p:cNvSpPr txBox="1"/>
          <p:nvPr/>
        </p:nvSpPr>
        <p:spPr>
          <a:xfrm rot="20662832">
            <a:off x="5925671" y="2734493"/>
            <a:ext cx="2978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tx2"/>
                </a:solidFill>
              </a:rPr>
              <a:t>Labor/Werkstatt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="" xmlns:a16="http://schemas.microsoft.com/office/drawing/2014/main" id="{8767369D-2907-43AD-ACAE-9D0C417DC105}"/>
              </a:ext>
            </a:extLst>
          </p:cNvPr>
          <p:cNvSpPr txBox="1"/>
          <p:nvPr/>
        </p:nvSpPr>
        <p:spPr>
          <a:xfrm rot="16200000">
            <a:off x="2484231" y="4137459"/>
            <a:ext cx="2978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tx2"/>
                </a:solidFill>
              </a:rPr>
              <a:t>P</a:t>
            </a:r>
            <a:r>
              <a:rPr lang="de-DE" dirty="0"/>
              <a:t>R</a:t>
            </a:r>
            <a:r>
              <a:rPr lang="de-DE" dirty="0">
                <a:solidFill>
                  <a:schemeClr val="tx2"/>
                </a:solidFill>
              </a:rPr>
              <a:t>O</a:t>
            </a:r>
            <a:r>
              <a:rPr lang="de-DE" dirty="0"/>
              <a:t>J</a:t>
            </a:r>
            <a:r>
              <a:rPr lang="de-DE" dirty="0">
                <a:solidFill>
                  <a:schemeClr val="tx2"/>
                </a:solidFill>
              </a:rPr>
              <a:t>E</a:t>
            </a:r>
            <a:r>
              <a:rPr lang="de-DE" dirty="0"/>
              <a:t>K</a:t>
            </a:r>
            <a:r>
              <a:rPr lang="de-DE" dirty="0">
                <a:solidFill>
                  <a:schemeClr val="tx2"/>
                </a:solidFill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1496158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ildergebnis für CAM solid cam bilder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1" t="18858" r="17460" b="21167"/>
          <a:stretch/>
        </p:blipFill>
        <p:spPr bwMode="auto">
          <a:xfrm>
            <a:off x="4544704" y="5479843"/>
            <a:ext cx="1835036" cy="1089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Gerader Verbinder 5">
            <a:extLst>
              <a:ext uri="{FF2B5EF4-FFF2-40B4-BE49-F238E27FC236}">
                <a16:creationId xmlns="" xmlns:a16="http://schemas.microsoft.com/office/drawing/2014/main" id="{AC73CE68-C997-44C1-A23C-7898353F54C5}"/>
              </a:ext>
            </a:extLst>
          </p:cNvPr>
          <p:cNvCxnSpPr>
            <a:cxnSpLocks/>
            <a:stCxn id="3" idx="1"/>
          </p:cNvCxnSpPr>
          <p:nvPr/>
        </p:nvCxnSpPr>
        <p:spPr>
          <a:xfrm flipV="1">
            <a:off x="467544" y="800708"/>
            <a:ext cx="8064896" cy="56886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fik 10">
            <a:extLst>
              <a:ext uri="{FF2B5EF4-FFF2-40B4-BE49-F238E27FC236}">
                <a16:creationId xmlns="" xmlns:a16="http://schemas.microsoft.com/office/drawing/2014/main" id="{C39A22BC-49A9-496A-A184-4215D23363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950" y="2574259"/>
            <a:ext cx="3618391" cy="196467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Jahrgangsstufe 1: Technik und Management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4294967295"/>
          </p:nvPr>
        </p:nvSpPr>
        <p:spPr>
          <a:xfrm>
            <a:off x="467544" y="6381328"/>
            <a:ext cx="2133600" cy="216024"/>
          </a:xfrm>
        </p:spPr>
        <p:txBody>
          <a:bodyPr/>
          <a:lstStyle/>
          <a:p>
            <a:pPr>
              <a:defRPr/>
            </a:pPr>
            <a:r>
              <a:rPr lang="de-DE"/>
              <a:t>&lt;hier Dateiname eingeben&gt;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CDCA7C-380B-41C6-90C7-FCB745B8BBC6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pic>
        <p:nvPicPr>
          <p:cNvPr id="8" name="Grafik 7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2" t="4953" r="33764" b="9871"/>
          <a:stretch/>
        </p:blipFill>
        <p:spPr bwMode="auto">
          <a:xfrm>
            <a:off x="3474423" y="3242159"/>
            <a:ext cx="1832103" cy="21907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feld 11">
            <a:extLst>
              <a:ext uri="{FF2B5EF4-FFF2-40B4-BE49-F238E27FC236}">
                <a16:creationId xmlns="" xmlns:a16="http://schemas.microsoft.com/office/drawing/2014/main" id="{A4A181AB-26A1-4330-9B00-38490E37C34A}"/>
              </a:ext>
            </a:extLst>
          </p:cNvPr>
          <p:cNvSpPr txBox="1"/>
          <p:nvPr/>
        </p:nvSpPr>
        <p:spPr>
          <a:xfrm rot="19531921">
            <a:off x="420720" y="5279936"/>
            <a:ext cx="21525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Management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="" xmlns:a16="http://schemas.microsoft.com/office/drawing/2014/main" id="{075AC797-607B-467D-B6AE-40382A1CD885}"/>
              </a:ext>
            </a:extLst>
          </p:cNvPr>
          <p:cNvSpPr txBox="1"/>
          <p:nvPr/>
        </p:nvSpPr>
        <p:spPr>
          <a:xfrm rot="19489942">
            <a:off x="6715556" y="1440369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tx2"/>
                </a:solidFill>
              </a:rPr>
              <a:t>Technik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="" xmlns:a16="http://schemas.microsoft.com/office/drawing/2014/main" id="{448F0FC7-7DD9-425D-A113-D77193843BC6}"/>
              </a:ext>
            </a:extLst>
          </p:cNvPr>
          <p:cNvSpPr txBox="1"/>
          <p:nvPr/>
        </p:nvSpPr>
        <p:spPr>
          <a:xfrm>
            <a:off x="1021908" y="1760087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Investition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="" xmlns:a16="http://schemas.microsoft.com/office/drawing/2014/main" id="{34DAAD4C-B601-40D4-BA2D-0F9E04FE375D}"/>
              </a:ext>
            </a:extLst>
          </p:cNvPr>
          <p:cNvSpPr txBox="1"/>
          <p:nvPr/>
        </p:nvSpPr>
        <p:spPr>
          <a:xfrm>
            <a:off x="2955281" y="1157036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Finanzierung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="" xmlns:a16="http://schemas.microsoft.com/office/drawing/2014/main" id="{FEAB6821-4221-4AC8-8210-22DE59442BA9}"/>
              </a:ext>
            </a:extLst>
          </p:cNvPr>
          <p:cNvSpPr txBox="1"/>
          <p:nvPr/>
        </p:nvSpPr>
        <p:spPr>
          <a:xfrm>
            <a:off x="80374" y="3014663"/>
            <a:ext cx="2551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Kostenrechnung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="" xmlns:a16="http://schemas.microsoft.com/office/drawing/2014/main" id="{9ED10A0E-5E94-4B5F-9EEB-DC3900B40200}"/>
              </a:ext>
            </a:extLst>
          </p:cNvPr>
          <p:cNvSpPr txBox="1"/>
          <p:nvPr/>
        </p:nvSpPr>
        <p:spPr>
          <a:xfrm>
            <a:off x="3201605" y="5387216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tx2"/>
                </a:solidFill>
              </a:rPr>
              <a:t>CNC-Technik</a:t>
            </a:r>
          </a:p>
          <a:p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="" xmlns:a16="http://schemas.microsoft.com/office/drawing/2014/main" id="{B0555067-3D55-4E1D-967F-F093A48E2B7C}"/>
              </a:ext>
            </a:extLst>
          </p:cNvPr>
          <p:cNvSpPr txBox="1"/>
          <p:nvPr/>
        </p:nvSpPr>
        <p:spPr>
          <a:xfrm>
            <a:off x="5329296" y="4763980"/>
            <a:ext cx="2100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tx2"/>
                </a:solidFill>
              </a:rPr>
              <a:t>Statik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="" xmlns:a16="http://schemas.microsoft.com/office/drawing/2014/main" id="{E21EF755-40E0-4DF0-B769-2327671837C8}"/>
              </a:ext>
            </a:extLst>
          </p:cNvPr>
          <p:cNvSpPr txBox="1"/>
          <p:nvPr/>
        </p:nvSpPr>
        <p:spPr>
          <a:xfrm>
            <a:off x="6125936" y="2922359"/>
            <a:ext cx="2978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tx2"/>
                </a:solidFill>
              </a:rPr>
              <a:t>Steuerungstechnik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="" xmlns:a16="http://schemas.microsoft.com/office/drawing/2014/main" id="{7BABC8DA-B2F1-4CB8-93C4-AEA774AED7AF}"/>
              </a:ext>
            </a:extLst>
          </p:cNvPr>
          <p:cNvSpPr txBox="1"/>
          <p:nvPr/>
        </p:nvSpPr>
        <p:spPr>
          <a:xfrm rot="20662832">
            <a:off x="6499799" y="1946725"/>
            <a:ext cx="2553524" cy="1023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tx2"/>
                </a:solidFill>
              </a:rPr>
              <a:t>Labor </a:t>
            </a:r>
          </a:p>
          <a:p>
            <a:r>
              <a:rPr lang="de-DE" dirty="0">
                <a:solidFill>
                  <a:schemeClr val="tx2"/>
                </a:solidFill>
              </a:rPr>
              <a:t>CNC-Technik</a:t>
            </a:r>
          </a:p>
          <a:p>
            <a:r>
              <a:rPr lang="de-DE" dirty="0">
                <a:solidFill>
                  <a:schemeClr val="tx2"/>
                </a:solidFill>
              </a:rPr>
              <a:t>SPS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="" xmlns:a16="http://schemas.microsoft.com/office/drawing/2014/main" id="{CE380E78-4343-4235-B011-A04856C01AC3}"/>
              </a:ext>
            </a:extLst>
          </p:cNvPr>
          <p:cNvSpPr txBox="1"/>
          <p:nvPr/>
        </p:nvSpPr>
        <p:spPr>
          <a:xfrm rot="16200000">
            <a:off x="2484231" y="4137459"/>
            <a:ext cx="2978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tx2"/>
                </a:solidFill>
              </a:rPr>
              <a:t>P</a:t>
            </a:r>
            <a:r>
              <a:rPr lang="de-DE" dirty="0"/>
              <a:t>R</a:t>
            </a:r>
            <a:r>
              <a:rPr lang="de-DE" dirty="0">
                <a:solidFill>
                  <a:schemeClr val="tx2"/>
                </a:solidFill>
              </a:rPr>
              <a:t>O</a:t>
            </a:r>
            <a:r>
              <a:rPr lang="de-DE" dirty="0"/>
              <a:t>J</a:t>
            </a:r>
            <a:r>
              <a:rPr lang="de-DE" dirty="0">
                <a:solidFill>
                  <a:schemeClr val="tx2"/>
                </a:solidFill>
              </a:rPr>
              <a:t>E</a:t>
            </a:r>
            <a:r>
              <a:rPr lang="de-DE" dirty="0"/>
              <a:t>K</a:t>
            </a:r>
            <a:r>
              <a:rPr lang="de-DE" dirty="0">
                <a:solidFill>
                  <a:schemeClr val="tx2"/>
                </a:solidFill>
              </a:rPr>
              <a:t>T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="" xmlns:a16="http://schemas.microsoft.com/office/drawing/2014/main" id="{E26A3924-56A5-4A04-ACCA-C9D23E5F207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667484"/>
            <a:ext cx="1493255" cy="1625013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35" t="25378" r="41979" b="37311"/>
          <a:stretch/>
        </p:blipFill>
        <p:spPr bwMode="auto">
          <a:xfrm>
            <a:off x="6730641" y="3295366"/>
            <a:ext cx="649651" cy="1065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32" t="30896" r="6876" b="30497"/>
          <a:stretch/>
        </p:blipFill>
        <p:spPr bwMode="auto">
          <a:xfrm>
            <a:off x="7687664" y="3295366"/>
            <a:ext cx="963089" cy="110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3"/>
          <p:cNvSpPr/>
          <p:nvPr/>
        </p:nvSpPr>
        <p:spPr>
          <a:xfrm>
            <a:off x="7182661" y="4079294"/>
            <a:ext cx="288032" cy="4596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/>
          <p:cNvSpPr/>
          <p:nvPr/>
        </p:nvSpPr>
        <p:spPr>
          <a:xfrm rot="18146021">
            <a:off x="7182661" y="5887848"/>
            <a:ext cx="288032" cy="4596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9370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Bildergebnis für FEM Biegeträger bilde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538" y="5567746"/>
            <a:ext cx="1742193" cy="106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Gerader Verbinder 5">
            <a:extLst>
              <a:ext uri="{FF2B5EF4-FFF2-40B4-BE49-F238E27FC236}">
                <a16:creationId xmlns="" xmlns:a16="http://schemas.microsoft.com/office/drawing/2014/main" id="{AC73CE68-C997-44C1-A23C-7898353F54C5}"/>
              </a:ext>
            </a:extLst>
          </p:cNvPr>
          <p:cNvCxnSpPr>
            <a:cxnSpLocks/>
          </p:cNvCxnSpPr>
          <p:nvPr/>
        </p:nvCxnSpPr>
        <p:spPr>
          <a:xfrm flipV="1">
            <a:off x="467544" y="800708"/>
            <a:ext cx="8064896" cy="56886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fik 10">
            <a:extLst>
              <a:ext uri="{FF2B5EF4-FFF2-40B4-BE49-F238E27FC236}">
                <a16:creationId xmlns="" xmlns:a16="http://schemas.microsoft.com/office/drawing/2014/main" id="{C39A22BC-49A9-496A-A184-4215D23363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950" y="2574259"/>
            <a:ext cx="3618391" cy="196467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de-DE" dirty="0"/>
              <a:t>Jahrgangsstufe 2: Technik und Management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CDCA7C-380B-41C6-90C7-FCB745B8BBC6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pic>
        <p:nvPicPr>
          <p:cNvPr id="8" name="Grafik 7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2" t="4953" r="33764" b="9871"/>
          <a:stretch/>
        </p:blipFill>
        <p:spPr bwMode="auto">
          <a:xfrm>
            <a:off x="3474423" y="3242159"/>
            <a:ext cx="1832103" cy="21907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feld 11">
            <a:extLst>
              <a:ext uri="{FF2B5EF4-FFF2-40B4-BE49-F238E27FC236}">
                <a16:creationId xmlns="" xmlns:a16="http://schemas.microsoft.com/office/drawing/2014/main" id="{A4A181AB-26A1-4330-9B00-38490E37C34A}"/>
              </a:ext>
            </a:extLst>
          </p:cNvPr>
          <p:cNvSpPr txBox="1"/>
          <p:nvPr/>
        </p:nvSpPr>
        <p:spPr>
          <a:xfrm rot="19531921">
            <a:off x="420720" y="5279936"/>
            <a:ext cx="21525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Management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="" xmlns:a16="http://schemas.microsoft.com/office/drawing/2014/main" id="{075AC797-607B-467D-B6AE-40382A1CD885}"/>
              </a:ext>
            </a:extLst>
          </p:cNvPr>
          <p:cNvSpPr txBox="1"/>
          <p:nvPr/>
        </p:nvSpPr>
        <p:spPr>
          <a:xfrm rot="19489942">
            <a:off x="6715556" y="1440369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tx2"/>
                </a:solidFill>
              </a:rPr>
              <a:t>Technik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="" xmlns:a16="http://schemas.microsoft.com/office/drawing/2014/main" id="{448F0FC7-7DD9-425D-A113-D77193843BC6}"/>
              </a:ext>
            </a:extLst>
          </p:cNvPr>
          <p:cNvSpPr txBox="1"/>
          <p:nvPr/>
        </p:nvSpPr>
        <p:spPr>
          <a:xfrm>
            <a:off x="182478" y="1956692"/>
            <a:ext cx="32620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Arbeits- und Sozialwelt des Unternehmens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="" xmlns:a16="http://schemas.microsoft.com/office/drawing/2014/main" id="{34DAAD4C-B601-40D4-BA2D-0F9E04FE375D}"/>
              </a:ext>
            </a:extLst>
          </p:cNvPr>
          <p:cNvSpPr txBox="1"/>
          <p:nvPr/>
        </p:nvSpPr>
        <p:spPr>
          <a:xfrm>
            <a:off x="3773602" y="1072092"/>
            <a:ext cx="2624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Die Unternehmung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="" xmlns:a16="http://schemas.microsoft.com/office/drawing/2014/main" id="{9ED10A0E-5E94-4B5F-9EEB-DC3900B40200}"/>
              </a:ext>
            </a:extLst>
          </p:cNvPr>
          <p:cNvSpPr txBox="1"/>
          <p:nvPr/>
        </p:nvSpPr>
        <p:spPr>
          <a:xfrm>
            <a:off x="1813508" y="5488821"/>
            <a:ext cx="2697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tx2"/>
                </a:solidFill>
              </a:rPr>
              <a:t>Festigkeitslehre</a:t>
            </a:r>
          </a:p>
          <a:p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="" xmlns:a16="http://schemas.microsoft.com/office/drawing/2014/main" id="{B0555067-3D55-4E1D-967F-F093A48E2B7C}"/>
              </a:ext>
            </a:extLst>
          </p:cNvPr>
          <p:cNvSpPr txBox="1"/>
          <p:nvPr/>
        </p:nvSpPr>
        <p:spPr>
          <a:xfrm>
            <a:off x="5868144" y="4338877"/>
            <a:ext cx="2978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tx2"/>
                </a:solidFill>
              </a:rPr>
              <a:t>Lager und Getriebe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="" xmlns:a16="http://schemas.microsoft.com/office/drawing/2014/main" id="{E21EF755-40E0-4DF0-B769-2327671837C8}"/>
              </a:ext>
            </a:extLst>
          </p:cNvPr>
          <p:cNvSpPr txBox="1"/>
          <p:nvPr/>
        </p:nvSpPr>
        <p:spPr>
          <a:xfrm>
            <a:off x="6099867" y="2310635"/>
            <a:ext cx="2978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tx2"/>
                </a:solidFill>
              </a:rPr>
              <a:t>Energietechnik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="" xmlns:a16="http://schemas.microsoft.com/office/drawing/2014/main" id="{BAAD520D-0E37-4D8C-8170-C61BFC1A178B}"/>
              </a:ext>
            </a:extLst>
          </p:cNvPr>
          <p:cNvSpPr txBox="1"/>
          <p:nvPr/>
        </p:nvSpPr>
        <p:spPr>
          <a:xfrm rot="16200000">
            <a:off x="2484231" y="4137459"/>
            <a:ext cx="2978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tx2"/>
                </a:solidFill>
              </a:rPr>
              <a:t>P</a:t>
            </a:r>
            <a:r>
              <a:rPr lang="de-DE" dirty="0"/>
              <a:t>R</a:t>
            </a:r>
            <a:r>
              <a:rPr lang="de-DE" dirty="0">
                <a:solidFill>
                  <a:schemeClr val="tx2"/>
                </a:solidFill>
              </a:rPr>
              <a:t>O</a:t>
            </a:r>
            <a:r>
              <a:rPr lang="de-DE" dirty="0"/>
              <a:t>J</a:t>
            </a:r>
            <a:r>
              <a:rPr lang="de-DE" dirty="0">
                <a:solidFill>
                  <a:schemeClr val="tx2"/>
                </a:solidFill>
              </a:rPr>
              <a:t>E</a:t>
            </a:r>
            <a:r>
              <a:rPr lang="de-DE" dirty="0"/>
              <a:t>K</a:t>
            </a:r>
            <a:r>
              <a:rPr lang="de-DE" dirty="0">
                <a:solidFill>
                  <a:schemeClr val="tx2"/>
                </a:solidFill>
              </a:rPr>
              <a:t>T</a:t>
            </a:r>
          </a:p>
        </p:txBody>
      </p:sp>
      <p:pic>
        <p:nvPicPr>
          <p:cNvPr id="18" name="Picture 2">
            <a:extLst>
              <a:ext uri="{FF2B5EF4-FFF2-40B4-BE49-F238E27FC236}">
                <a16:creationId xmlns="" xmlns:a16="http://schemas.microsoft.com/office/drawing/2014/main" id="{1A53E3F4-2452-4497-9C13-53DB7B8A5F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2" t="12182" r="2069" b="27251"/>
          <a:stretch/>
        </p:blipFill>
        <p:spPr bwMode="auto">
          <a:xfrm>
            <a:off x="6583504" y="2776186"/>
            <a:ext cx="2075314" cy="931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Grafik 18">
            <a:extLst>
              <a:ext uri="{FF2B5EF4-FFF2-40B4-BE49-F238E27FC236}">
                <a16:creationId xmlns="" xmlns:a16="http://schemas.microsoft.com/office/drawing/2014/main" id="{6391E3F6-00DA-4A14-BFA3-352EB4CDC9F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852" y="4765552"/>
            <a:ext cx="1799436" cy="101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528130"/>
      </p:ext>
    </p:extLst>
  </p:cSld>
  <p:clrMapOvr>
    <a:masterClrMapping/>
  </p:clrMapOvr>
</p:sld>
</file>

<file path=ppt/theme/theme1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VS Powerpoint Design">
  <a:themeElements>
    <a:clrScheme name="FV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FVS Powerpoint Design</Template>
  <TotalTime>0</TotalTime>
  <Words>147</Words>
  <Application>Microsoft Office PowerPoint</Application>
  <PresentationFormat>Bildschirmpräsentation (4:3)</PresentationFormat>
  <Paragraphs>72</Paragraphs>
  <Slides>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5</vt:i4>
      </vt:variant>
    </vt:vector>
  </HeadingPairs>
  <TitlesOfParts>
    <vt:vector size="7" baseType="lpstr">
      <vt:lpstr>Benutzerdefiniertes Design</vt:lpstr>
      <vt:lpstr>FVS Powerpoint Design</vt:lpstr>
      <vt:lpstr>PowerPoint-Präsentation</vt:lpstr>
      <vt:lpstr>Stundentafel TG 11</vt:lpstr>
      <vt:lpstr>Eingangsklasse: Technik und Management</vt:lpstr>
      <vt:lpstr>Jahrgangsstufe 1: Technik und Management</vt:lpstr>
      <vt:lpstr>Jahrgangsstufe 2: Technik und Management</vt:lpstr>
    </vt:vector>
  </TitlesOfParts>
  <Company>FVS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L_KN</dc:creator>
  <cp:lastModifiedBy>Knobelspies, Markus</cp:lastModifiedBy>
  <cp:revision>59</cp:revision>
  <dcterms:created xsi:type="dcterms:W3CDTF">2014-02-06T09:28:29Z</dcterms:created>
  <dcterms:modified xsi:type="dcterms:W3CDTF">2018-01-29T08:58:06Z</dcterms:modified>
</cp:coreProperties>
</file>